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9" r:id="rId3"/>
    <p:sldId id="257" r:id="rId4"/>
    <p:sldId id="384" r:id="rId5"/>
    <p:sldId id="331" r:id="rId6"/>
    <p:sldId id="332" r:id="rId7"/>
    <p:sldId id="333" r:id="rId8"/>
    <p:sldId id="334" r:id="rId9"/>
    <p:sldId id="335" r:id="rId10"/>
    <p:sldId id="336" r:id="rId11"/>
    <p:sldId id="385" r:id="rId12"/>
    <p:sldId id="338" r:id="rId13"/>
    <p:sldId id="339" r:id="rId14"/>
    <p:sldId id="340" r:id="rId15"/>
    <p:sldId id="386" r:id="rId16"/>
    <p:sldId id="341" r:id="rId17"/>
    <p:sldId id="343" r:id="rId18"/>
    <p:sldId id="387" r:id="rId19"/>
    <p:sldId id="345" r:id="rId20"/>
    <p:sldId id="346" r:id="rId21"/>
    <p:sldId id="347" r:id="rId22"/>
    <p:sldId id="389" r:id="rId23"/>
    <p:sldId id="352" r:id="rId24"/>
    <p:sldId id="348" r:id="rId25"/>
    <p:sldId id="3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rgbClr val="2E6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1795849"/>
            <a:ext cx="3067587" cy="3114818"/>
          </a:xfrm>
        </p:spPr>
        <p:txBody>
          <a:bodyPr>
            <a:normAutofit/>
          </a:bodyPr>
          <a:lstStyle/>
          <a:p>
            <a:r>
              <a:rPr lang="zh-TW" altLang="en-US" sz="4000" b="1" u="sng" dirty="0">
                <a:solidFill>
                  <a:srgbClr val="FEFFFF"/>
                </a:solidFill>
              </a:rPr>
              <a:t>中國地理 </a:t>
            </a:r>
            <a:r>
              <a:rPr lang="en-HK" altLang="zh-TW" sz="4000" b="1" u="sng" dirty="0">
                <a:solidFill>
                  <a:srgbClr val="FEFFFF"/>
                </a:solidFill>
              </a:rPr>
              <a:t/>
            </a:r>
            <a:br>
              <a:rPr lang="en-HK" altLang="zh-TW" sz="4000" b="1" u="sng" dirty="0">
                <a:solidFill>
                  <a:srgbClr val="FEFFFF"/>
                </a:solidFill>
              </a:rPr>
            </a:br>
            <a:r>
              <a:rPr lang="zh-TW" altLang="en-US" sz="4000" b="1" u="sng" dirty="0">
                <a:solidFill>
                  <a:srgbClr val="FEFFFF"/>
                </a:solidFill>
              </a:rPr>
              <a:t>簡報系列 </a:t>
            </a:r>
            <a:r>
              <a:rPr lang="en-US" altLang="zh-TW" sz="4000" b="1" u="sng" dirty="0">
                <a:solidFill>
                  <a:srgbClr val="FEFFFF"/>
                </a:solidFill>
              </a:rPr>
              <a:t>(2) </a:t>
            </a:r>
            <a:r>
              <a:rPr lang="en-US" altLang="zh-TW" sz="4000" b="1" u="sng" dirty="0" smtClean="0">
                <a:solidFill>
                  <a:srgbClr val="FEFFFF"/>
                </a:solidFill>
              </a:rPr>
              <a:t>–</a:t>
            </a:r>
            <a:r>
              <a:rPr lang="zh-TW" altLang="en-US" sz="4000" b="1" u="sng">
                <a:solidFill>
                  <a:srgbClr val="FEFFFF"/>
                </a:solidFill>
              </a:rPr>
              <a:t>我國的地形</a:t>
            </a:r>
            <a:endParaRPr lang="en-HK" sz="4000" b="1" u="sng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96" y="5322565"/>
            <a:ext cx="2990786" cy="830400"/>
          </a:xfrm>
        </p:spPr>
        <p:txBody>
          <a:bodyPr anchor="t">
            <a:noAutofit/>
          </a:bodyPr>
          <a:lstStyle/>
          <a:p>
            <a:r>
              <a:rPr lang="zh-TW" altLang="en-US" sz="2000" dirty="0">
                <a:solidFill>
                  <a:srgbClr val="FEFFFF"/>
                </a:solidFill>
              </a:rPr>
              <a:t>教育局 課程發展處</a:t>
            </a:r>
            <a:endParaRPr lang="en-HK" altLang="zh-TW" sz="2000" dirty="0">
              <a:solidFill>
                <a:srgbClr val="FEFFFF"/>
              </a:solidFill>
            </a:endParaRPr>
          </a:p>
          <a:p>
            <a:r>
              <a:rPr lang="zh-TW" altLang="en-US" sz="2000" dirty="0">
                <a:solidFill>
                  <a:srgbClr val="FEFFFF"/>
                </a:solidFill>
              </a:rPr>
              <a:t>個人、社會及人文教育組</a:t>
            </a:r>
            <a:endParaRPr lang="en-HK" sz="2000" dirty="0">
              <a:solidFill>
                <a:srgbClr val="FE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DCAD-F29C-46F4-89F0-4976721832EB}"/>
              </a:ext>
            </a:extLst>
          </p:cNvPr>
          <p:cNvSpPr txBox="1"/>
          <p:nvPr/>
        </p:nvSpPr>
        <p:spPr>
          <a:xfrm>
            <a:off x="7279689" y="6075028"/>
            <a:ext cx="1580225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教師版</a:t>
            </a:r>
            <a:endParaRPr lang="en-HK" sz="32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99" y="800040"/>
            <a:ext cx="5669916" cy="48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DF0A-40E4-4350-BDFA-C357F3A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60807"/>
          </a:xfrm>
        </p:spPr>
        <p:txBody>
          <a:bodyPr/>
          <a:lstStyle/>
          <a:p>
            <a:r>
              <a:rPr lang="zh-TW" altLang="en-US" b="1" u="sng" dirty="0" smtClean="0"/>
              <a:t>山脈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CD37-3AF2-44A3-A84E-C07F5B18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73693"/>
            <a:ext cx="6591985" cy="526445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山脈是指連綿的山體，它是構成中國地形的骨架</a:t>
            </a:r>
            <a:endParaRPr lang="en-HK" altLang="zh-TW" sz="3200" dirty="0"/>
          </a:p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的山脈雖然縱橫交錯，但其</a:t>
            </a:r>
            <a:r>
              <a:rPr lang="zh-TW" altLang="en-US" sz="3200" dirty="0" smtClean="0"/>
              <a:t>分佈有</a:t>
            </a:r>
            <a:r>
              <a:rPr lang="zh-TW" altLang="en-US" sz="3200" dirty="0"/>
              <a:t>著一定的規律性，並可大致分為圖</a:t>
            </a:r>
            <a:r>
              <a:rPr lang="en-US" altLang="zh-TW" sz="3200" dirty="0"/>
              <a:t>3</a:t>
            </a:r>
            <a:r>
              <a:rPr lang="zh-TW" altLang="en-US" sz="3200" dirty="0"/>
              <a:t>的</a:t>
            </a:r>
            <a:r>
              <a:rPr lang="zh-TW" altLang="en-US" sz="3200" b="1" dirty="0"/>
              <a:t>四組山脈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東－西走向的山脈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東北－西南走向的山脈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南－北走向的山脈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西北－東南弧形走向山脈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365222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879"/>
          <a:stretch/>
        </p:blipFill>
        <p:spPr>
          <a:xfrm>
            <a:off x="1709872" y="70378"/>
            <a:ext cx="6688057" cy="5137266"/>
          </a:xfrm>
          <a:prstGeom prst="rect">
            <a:avLst/>
          </a:prstGeom>
        </p:spPr>
      </p:pic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2773EF21-2B1A-4B14-BE2D-0C5C18C054F2}"/>
              </a:ext>
            </a:extLst>
          </p:cNvPr>
          <p:cNvSpPr/>
          <p:nvPr/>
        </p:nvSpPr>
        <p:spPr>
          <a:xfrm>
            <a:off x="2269966" y="5373321"/>
            <a:ext cx="5778126" cy="1365798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3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的四組山脈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58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28991" y="3372989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圖例</a:t>
            </a:r>
            <a:endParaRPr lang="zh-HK" altLang="en-US" b="1" u="sng" dirty="0"/>
          </a:p>
        </p:txBody>
      </p:sp>
      <p:sp>
        <p:nvSpPr>
          <p:cNvPr id="5" name="文字方塊 4"/>
          <p:cNvSpPr txBox="1"/>
          <p:nvPr/>
        </p:nvSpPr>
        <p:spPr>
          <a:xfrm rot="1846646">
            <a:off x="3277284" y="847785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阿爾泰山脈</a:t>
            </a:r>
            <a:endParaRPr lang="en-US" sz="1400" dirty="0"/>
          </a:p>
        </p:txBody>
      </p:sp>
      <p:sp>
        <p:nvSpPr>
          <p:cNvPr id="11" name="文字方塊 10"/>
          <p:cNvSpPr txBox="1"/>
          <p:nvPr/>
        </p:nvSpPr>
        <p:spPr>
          <a:xfrm rot="717009">
            <a:off x="2790310" y="126166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天山山脈</a:t>
            </a:r>
            <a:endParaRPr lang="en-US" sz="1400" dirty="0"/>
          </a:p>
        </p:txBody>
      </p:sp>
      <p:sp>
        <p:nvSpPr>
          <p:cNvPr id="12" name="文字方塊 11"/>
          <p:cNvSpPr txBox="1"/>
          <p:nvPr/>
        </p:nvSpPr>
        <p:spPr>
          <a:xfrm rot="1075173">
            <a:off x="4047361" y="2113156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祁連山脈</a:t>
            </a:r>
            <a:endParaRPr lang="en-US" sz="1400" dirty="0"/>
          </a:p>
        </p:txBody>
      </p:sp>
      <p:sp>
        <p:nvSpPr>
          <p:cNvPr id="13" name="文字方塊 12"/>
          <p:cNvSpPr txBox="1"/>
          <p:nvPr/>
        </p:nvSpPr>
        <p:spPr>
          <a:xfrm rot="1810158">
            <a:off x="2351114" y="2254472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崑崙山脈</a:t>
            </a:r>
            <a:endParaRPr lang="en-US" sz="1400" dirty="0"/>
          </a:p>
        </p:txBody>
      </p:sp>
      <p:sp>
        <p:nvSpPr>
          <p:cNvPr id="14" name="文字方塊 13"/>
          <p:cNvSpPr txBox="1"/>
          <p:nvPr/>
        </p:nvSpPr>
        <p:spPr>
          <a:xfrm rot="1846646">
            <a:off x="2232950" y="343580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喜</a:t>
            </a:r>
            <a:r>
              <a:rPr lang="zh-TW" altLang="en-US" sz="1400" dirty="0"/>
              <a:t>馬</a:t>
            </a:r>
            <a:r>
              <a:rPr lang="zh-TW" altLang="en-US" sz="1400" dirty="0" smtClean="0"/>
              <a:t>拉雅山脈</a:t>
            </a:r>
            <a:endParaRPr lang="en-US" sz="1400" dirty="0"/>
          </a:p>
        </p:txBody>
      </p:sp>
      <p:sp>
        <p:nvSpPr>
          <p:cNvPr id="15" name="文字方塊 14"/>
          <p:cNvSpPr txBox="1"/>
          <p:nvPr/>
        </p:nvSpPr>
        <p:spPr>
          <a:xfrm rot="741703">
            <a:off x="3477119" y="29772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唐古拉山脈</a:t>
            </a:r>
            <a:endParaRPr lang="en-US" sz="1400" dirty="0"/>
          </a:p>
        </p:txBody>
      </p:sp>
      <p:sp>
        <p:nvSpPr>
          <p:cNvPr id="16" name="文字方塊 15"/>
          <p:cNvSpPr txBox="1"/>
          <p:nvPr/>
        </p:nvSpPr>
        <p:spPr>
          <a:xfrm rot="416001">
            <a:off x="4951252" y="1589697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陰山山脈</a:t>
            </a:r>
            <a:endParaRPr lang="en-US" sz="1400" dirty="0"/>
          </a:p>
        </p:txBody>
      </p:sp>
      <p:sp>
        <p:nvSpPr>
          <p:cNvPr id="17" name="文字方塊 16"/>
          <p:cNvSpPr txBox="1"/>
          <p:nvPr/>
        </p:nvSpPr>
        <p:spPr>
          <a:xfrm rot="20965925">
            <a:off x="5684127" y="1495591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燕山山脈</a:t>
            </a:r>
            <a:endParaRPr lang="en-US" sz="1400" dirty="0"/>
          </a:p>
        </p:txBody>
      </p:sp>
      <p:sp>
        <p:nvSpPr>
          <p:cNvPr id="18" name="文字方塊 17"/>
          <p:cNvSpPr txBox="1"/>
          <p:nvPr/>
        </p:nvSpPr>
        <p:spPr>
          <a:xfrm rot="16958314">
            <a:off x="5262731" y="168975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太行山脈</a:t>
            </a:r>
            <a:endParaRPr lang="en-US" sz="1400" dirty="0"/>
          </a:p>
        </p:txBody>
      </p:sp>
      <p:sp>
        <p:nvSpPr>
          <p:cNvPr id="19" name="文字方塊 18"/>
          <p:cNvSpPr txBox="1"/>
          <p:nvPr/>
        </p:nvSpPr>
        <p:spPr>
          <a:xfrm rot="17455243">
            <a:off x="5553977" y="27588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武夷山脈</a:t>
            </a:r>
            <a:endParaRPr lang="en-US" sz="1400" dirty="0"/>
          </a:p>
        </p:txBody>
      </p:sp>
      <p:sp>
        <p:nvSpPr>
          <p:cNvPr id="20" name="文字方塊 19"/>
          <p:cNvSpPr txBox="1"/>
          <p:nvPr/>
        </p:nvSpPr>
        <p:spPr>
          <a:xfrm rot="15942352">
            <a:off x="3193564" y="311945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橫斷山脈</a:t>
            </a:r>
            <a:endParaRPr lang="en-US" sz="1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59451" y="3869441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東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西走向的山脈</a:t>
            </a:r>
            <a:endParaRPr lang="en-US" altLang="zh-TW" sz="1200" dirty="0" smtClean="0"/>
          </a:p>
        </p:txBody>
      </p:sp>
      <p:sp>
        <p:nvSpPr>
          <p:cNvPr id="22" name="文字方塊 21"/>
          <p:cNvSpPr txBox="1"/>
          <p:nvPr/>
        </p:nvSpPr>
        <p:spPr>
          <a:xfrm>
            <a:off x="2360814" y="415247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東北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西南走向的山脈</a:t>
            </a:r>
            <a:endParaRPr lang="en-US" altLang="zh-TW" sz="1200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2360814" y="441809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南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北走向的山脈</a:t>
            </a:r>
            <a:endParaRPr lang="en-US" altLang="zh-TW" sz="1200" dirty="0" smtClean="0"/>
          </a:p>
        </p:txBody>
      </p:sp>
      <p:sp>
        <p:nvSpPr>
          <p:cNvPr id="24" name="文字方塊 23"/>
          <p:cNvSpPr txBox="1"/>
          <p:nvPr/>
        </p:nvSpPr>
        <p:spPr>
          <a:xfrm>
            <a:off x="2363779" y="4695095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西北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東南走向的山脈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128346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52EA8E-6D81-471F-B3AC-AC7AC4DA9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8667"/>
              </p:ext>
            </p:extLst>
          </p:nvPr>
        </p:nvGraphicFramePr>
        <p:xfrm>
          <a:off x="1437073" y="500109"/>
          <a:ext cx="739620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分佈及</a:t>
                      </a:r>
                      <a:r>
                        <a:rPr lang="zh-TW" altLang="en-US" sz="3200" dirty="0"/>
                        <a:t>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 algn="ctr">
                        <a:buAutoNum type="arabicParenR"/>
                      </a:pPr>
                      <a:r>
                        <a:rPr lang="zh-TW" altLang="en-US" sz="3200" dirty="0"/>
                        <a:t>東－西走向的山脈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包括北列的天山－陰山山脈、中列的崑崙山－秦嶺山脈及南列的南嶺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2) </a:t>
                      </a:r>
                      <a:r>
                        <a:rPr lang="zh-TW" altLang="en-US" sz="3200" dirty="0"/>
                        <a:t>東北－西南走向的山脈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主要位於中國東部，也可分為三列：西列為大興安嶺－太行山－巫山－雪峰山；中列為長白山－武夷山；東列為台灣山脈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5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514513E-B8F3-46C4-AD81-DD19937A8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74082"/>
              </p:ext>
            </p:extLst>
          </p:nvPr>
        </p:nvGraphicFramePr>
        <p:xfrm>
          <a:off x="1295030" y="1370121"/>
          <a:ext cx="739620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分佈及</a:t>
                      </a:r>
                      <a:r>
                        <a:rPr lang="zh-TW" altLang="en-US" sz="3200" dirty="0"/>
                        <a:t>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3) </a:t>
                      </a:r>
                      <a:r>
                        <a:rPr lang="zh-TW" altLang="en-US" sz="3200" dirty="0"/>
                        <a:t>南－北走向的山脈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主要有兩條，分別是中部的賀蘭山和六盤山；以及在中國西南的橫斷山脈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9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4) </a:t>
                      </a:r>
                      <a:r>
                        <a:rPr lang="zh-TW" altLang="en-US" sz="3200" dirty="0"/>
                        <a:t>西北－東南弧形走向山脈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亦即是青藏高原，包括有阿爾泰山、祁連山和喜馬拉雅山脈的眾多高山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5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2CC3-A2F6-4231-8A3F-658E2822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01008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高原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B059-AF9B-42B2-ADE9-8EC68887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7" y="1455938"/>
            <a:ext cx="7149483" cy="504251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我國有</a:t>
            </a:r>
            <a:r>
              <a:rPr lang="zh-TW" altLang="en-US" sz="3200" b="1" dirty="0"/>
              <a:t>四大高原</a:t>
            </a:r>
            <a:r>
              <a:rPr lang="zh-TW" altLang="en-US" sz="3200" dirty="0"/>
              <a:t>，分別是青藏高原、內蒙古高原、黃土高原和雲貴高原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4)</a:t>
            </a:r>
          </a:p>
          <a:p>
            <a:r>
              <a:rPr lang="zh-TW" altLang="en-US" sz="3200" dirty="0"/>
              <a:t>除了青藏高原是坐落</a:t>
            </a:r>
            <a:r>
              <a:rPr lang="zh-TW" altLang="en-US" sz="3200" dirty="0" smtClean="0"/>
              <a:t>在我國</a:t>
            </a:r>
            <a:r>
              <a:rPr lang="zh-TW" altLang="en-US" sz="3200" dirty="0"/>
              <a:t>的第一級階梯上，其餘三大高原都是坐落在第二級階梯上</a:t>
            </a:r>
            <a:endParaRPr lang="en-US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青藏高原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位於我國</a:t>
            </a:r>
            <a:r>
              <a:rPr lang="zh-TW" altLang="en-US" sz="3200" dirty="0"/>
              <a:t>的西南部，主要包括西藏、青海和四川的西部，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面積最大、海拔最高</a:t>
            </a:r>
            <a:r>
              <a:rPr lang="en-US" altLang="zh-TW" sz="3200" dirty="0"/>
              <a:t>(&gt;4000</a:t>
            </a:r>
            <a:r>
              <a:rPr lang="zh-TW" altLang="en-US" sz="3200" dirty="0"/>
              <a:t>米</a:t>
            </a:r>
            <a:r>
              <a:rPr lang="en-US" altLang="zh-TW" sz="3200" dirty="0"/>
              <a:t>)</a:t>
            </a:r>
            <a:r>
              <a:rPr lang="zh-TW" altLang="en-US" sz="3200" dirty="0"/>
              <a:t>的高原，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3740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DF07DF91-F988-42C3-93C5-0E6A388917B0}"/>
              </a:ext>
            </a:extLst>
          </p:cNvPr>
          <p:cNvSpPr/>
          <p:nvPr/>
        </p:nvSpPr>
        <p:spPr>
          <a:xfrm>
            <a:off x="2141508" y="5212079"/>
            <a:ext cx="5778126" cy="797375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4  </a:t>
            </a:r>
            <a:r>
              <a:rPr lang="zh-TW" altLang="en-US" sz="3000" b="1" dirty="0"/>
              <a:t>我</a:t>
            </a:r>
            <a:r>
              <a:rPr lang="zh-TW" altLang="en-US" sz="3000" b="1" dirty="0" smtClean="0"/>
              <a:t>國</a:t>
            </a:r>
            <a:r>
              <a:rPr lang="zh-TW" altLang="en-US" sz="3000" b="1" dirty="0"/>
              <a:t>的四大</a:t>
            </a:r>
            <a:r>
              <a:rPr lang="zh-TW" altLang="en-US" sz="3000" b="1" dirty="0" smtClean="0"/>
              <a:t>高原</a:t>
            </a:r>
            <a:endParaRPr lang="en-HK" altLang="zh-TW" sz="3000" b="1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59578" y="2892830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</a:rPr>
              <a:t>青藏高原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0813666">
            <a:off x="4689031" y="2615463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黃土高原</a:t>
            </a:r>
            <a:endParaRPr lang="en-US" sz="1400" b="1" dirty="0"/>
          </a:p>
        </p:txBody>
      </p:sp>
      <p:sp>
        <p:nvSpPr>
          <p:cNvPr id="9" name="文字方塊 8"/>
          <p:cNvSpPr txBox="1"/>
          <p:nvPr/>
        </p:nvSpPr>
        <p:spPr>
          <a:xfrm rot="20155186">
            <a:off x="4664969" y="1890178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內蒙古高原</a:t>
            </a:r>
            <a:endParaRPr lang="en-US" sz="1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73484" y="3932891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雲貴高原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8371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5235-D808-4676-895C-88BF55BC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471" y="825623"/>
            <a:ext cx="6971930" cy="5690587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內蒙古高原</a:t>
            </a:r>
            <a:r>
              <a:rPr lang="en-US" altLang="zh-TW" sz="3200" b="1" u="sng" dirty="0"/>
              <a:t>: </a:t>
            </a:r>
            <a:r>
              <a:rPr lang="zh-TW" altLang="en-US" sz="3200" dirty="0" smtClean="0"/>
              <a:t>位於北部</a:t>
            </a:r>
            <a:r>
              <a:rPr lang="zh-TW" altLang="en-US" sz="3200" dirty="0"/>
              <a:t>，主要包括內蒙古大部分地區和甘肅、寧夏及河北的一部分</a:t>
            </a:r>
            <a:endParaRPr lang="en-US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黃土高原</a:t>
            </a:r>
            <a:r>
              <a:rPr lang="en-US" altLang="zh-TW" sz="3200" dirty="0"/>
              <a:t>:</a:t>
            </a:r>
            <a:r>
              <a:rPr lang="zh-TW" altLang="en-US" sz="3200" dirty="0"/>
              <a:t>黃土高原是全世界厚度最厚、範圍最大的黃土地形。其位置在內蒙古高原的正南方，包括山西、和陜西、甘肅、寧夏的一部分</a:t>
            </a:r>
            <a:endParaRPr lang="en-HK" altLang="zh-TW" sz="3200" dirty="0"/>
          </a:p>
          <a:p>
            <a:r>
              <a:rPr lang="en-US" altLang="zh-TW" sz="3200" dirty="0"/>
              <a:t>4) </a:t>
            </a:r>
            <a:r>
              <a:rPr lang="zh-TW" altLang="en-US" sz="3200" b="1" u="sng" dirty="0"/>
              <a:t>雲貴高原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位於西南部</a:t>
            </a:r>
            <a:r>
              <a:rPr lang="zh-TW" altLang="en-US" sz="3200" dirty="0"/>
              <a:t>，包括雲南和貴州的大部分地區</a:t>
            </a:r>
            <a:endParaRPr lang="en-US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67160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37B-EE04-413E-A94A-CEF19B7E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1876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盆地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6505-98F8-47AD-ABD7-BB503280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358283"/>
            <a:ext cx="6591985" cy="500700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主要有</a:t>
            </a:r>
            <a:r>
              <a:rPr lang="zh-TW" altLang="en-US" sz="3200" b="1" dirty="0"/>
              <a:t>四大盆地</a:t>
            </a:r>
            <a:r>
              <a:rPr lang="zh-TW" altLang="en-US" sz="3200" dirty="0"/>
              <a:t>，分別是塔里木盆地、准噶爾盆地、柴達木盆地和四川盆地（圖</a:t>
            </a:r>
            <a:r>
              <a:rPr lang="en-US" altLang="zh-TW" sz="3200" dirty="0"/>
              <a:t>5</a:t>
            </a:r>
            <a:r>
              <a:rPr lang="zh-TW" altLang="en-US" sz="3200" dirty="0"/>
              <a:t>），全部皆</a:t>
            </a:r>
            <a:r>
              <a:rPr lang="zh-TW" altLang="en-US" sz="3200" dirty="0" smtClean="0"/>
              <a:t>位於第二</a:t>
            </a:r>
            <a:r>
              <a:rPr lang="zh-TW" altLang="en-US" sz="3200" dirty="0"/>
              <a:t>級階梯上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塔里木盆地</a:t>
            </a:r>
            <a:r>
              <a:rPr lang="zh-TW" altLang="en-US" sz="3200" dirty="0"/>
              <a:t>位於新疆南部，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最大的盆地，海拔約</a:t>
            </a:r>
            <a:r>
              <a:rPr lang="en-US" altLang="zh-TW" sz="3200" dirty="0"/>
              <a:t>800-1300</a:t>
            </a:r>
            <a:r>
              <a:rPr lang="zh-TW" altLang="en-US" sz="3200" dirty="0"/>
              <a:t>米。塔里木盆地的地勢呈西高東低之勢，其中心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最大的沙漠</a:t>
            </a:r>
            <a:r>
              <a:rPr lang="en-US" altLang="zh-TW" sz="3200" dirty="0"/>
              <a:t>-</a:t>
            </a:r>
            <a:r>
              <a:rPr lang="zh-TW" altLang="en-US" sz="3200" dirty="0"/>
              <a:t>塔克拉瑪幹沙漠，而其邊緣則是綠洲帶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7128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31134356-9424-4FAE-91FE-E841B76990C0}"/>
              </a:ext>
            </a:extLst>
          </p:cNvPr>
          <p:cNvSpPr/>
          <p:nvPr/>
        </p:nvSpPr>
        <p:spPr>
          <a:xfrm>
            <a:off x="2238410" y="5431421"/>
            <a:ext cx="5778126" cy="911190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5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的四大</a:t>
            </a:r>
            <a:r>
              <a:rPr lang="zh-TW" altLang="en-US" sz="3000" b="1" dirty="0" smtClean="0"/>
              <a:t>盆地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35629" y="2053244"/>
            <a:ext cx="1230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塔里木盆地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8727" y="1361475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准噶爾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13225" y="2267960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柴達木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12331" y="3319406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四川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38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F6BA-709F-4C9E-88AA-74E628C4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452761"/>
            <a:ext cx="6591985" cy="5458461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准噶爾盆地</a:t>
            </a:r>
            <a:r>
              <a:rPr lang="zh-TW" altLang="en-US" sz="3200" dirty="0"/>
              <a:t>位於新疆北部，海拔約</a:t>
            </a:r>
            <a:r>
              <a:rPr lang="en-US" altLang="zh-TW" sz="3200" dirty="0"/>
              <a:t>500-1000</a:t>
            </a:r>
            <a:r>
              <a:rPr lang="zh-TW" altLang="en-US" sz="3200" dirty="0"/>
              <a:t>米，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的第二大盆地，其地勢亦為西高東低，中心部分是中國第二大沙漠</a:t>
            </a:r>
            <a:r>
              <a:rPr lang="en-US" altLang="zh-TW" sz="3200" dirty="0"/>
              <a:t>-</a:t>
            </a:r>
            <a:r>
              <a:rPr lang="zh-TW" altLang="en-US" sz="3200" dirty="0"/>
              <a:t>古爾班通古特沙漠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柴達木盆地</a:t>
            </a:r>
            <a:r>
              <a:rPr lang="zh-TW" altLang="en-US" sz="3200" dirty="0"/>
              <a:t>位於青海省西北部，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地勢最高的盆地，海拔約</a:t>
            </a:r>
            <a:r>
              <a:rPr lang="en-US" altLang="zh-TW" sz="3200" dirty="0"/>
              <a:t>2500-3000</a:t>
            </a:r>
            <a:r>
              <a:rPr lang="zh-TW" altLang="en-US" sz="3200" dirty="0"/>
              <a:t>米，而其東南部有很多鹽湖和沼澤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5343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027"/>
            <a:ext cx="6693240" cy="1035151"/>
          </a:xfrm>
        </p:spPr>
        <p:txBody>
          <a:bodyPr anchor="ctr">
            <a:noAutofit/>
          </a:bodyPr>
          <a:lstStyle/>
          <a:p>
            <a:r>
              <a:rPr lang="zh-TW" altLang="en-US" sz="3200" b="1" u="sng" dirty="0">
                <a:solidFill>
                  <a:srgbClr val="FEFFFF"/>
                </a:solidFill>
              </a:rPr>
              <a:t>教師指引 </a:t>
            </a:r>
            <a:r>
              <a:rPr lang="en-HK" altLang="zh-TW" sz="3200" b="1" u="sng" dirty="0">
                <a:solidFill>
                  <a:srgbClr val="FEFFFF"/>
                </a:solidFill>
              </a:rPr>
              <a:t/>
            </a:r>
            <a:br>
              <a:rPr lang="en-HK" altLang="zh-TW" sz="3200" b="1" u="sng" dirty="0">
                <a:solidFill>
                  <a:srgbClr val="FEFFFF"/>
                </a:solidFill>
              </a:rPr>
            </a:br>
            <a:r>
              <a:rPr lang="en-US" altLang="zh-TW" sz="3200" b="1" u="sng" dirty="0">
                <a:solidFill>
                  <a:srgbClr val="FEFFFF"/>
                </a:solidFill>
              </a:rPr>
              <a:t>– </a:t>
            </a:r>
            <a:r>
              <a:rPr lang="zh-TW" altLang="en-US" sz="3200" b="1" u="sng" dirty="0">
                <a:solidFill>
                  <a:srgbClr val="FEFFFF"/>
                </a:solidFill>
              </a:rPr>
              <a:t>中國地理的教授與地理課程的連繫</a:t>
            </a:r>
            <a:r>
              <a:rPr lang="en-US" altLang="zh-TW" sz="3200" b="1" u="sng" dirty="0">
                <a:solidFill>
                  <a:srgbClr val="FEFFFF"/>
                </a:solidFill>
              </a:rPr>
              <a:t> </a:t>
            </a:r>
            <a:endParaRPr lang="en-HK" sz="3200" b="1" u="sng" dirty="0">
              <a:solidFill>
                <a:srgbClr val="FE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029" y="1724898"/>
            <a:ext cx="6885512" cy="3175576"/>
          </a:xfrm>
        </p:spPr>
        <p:txBody>
          <a:bodyPr>
            <a:noAutofit/>
          </a:bodyPr>
          <a:lstStyle/>
          <a:p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中一至中三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及 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地理課程及評估指引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中四至中六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中的課程內容，均有約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1/3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是關於中國自然及人文地理的課題及例子。在學習個別有關中國地理的課題或例子前，教師應先教授本簡報，以便讓同學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對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國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的整體地形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有著基本的認識，有助同學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EDC34-EB00-4270-8286-7A80F6E9EAAA}"/>
              </a:ext>
            </a:extLst>
          </p:cNvPr>
          <p:cNvSpPr txBox="1"/>
          <p:nvPr/>
        </p:nvSpPr>
        <p:spPr>
          <a:xfrm>
            <a:off x="5748291" y="4931193"/>
            <a:ext cx="3312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理解高中地理課程中 </a:t>
            </a:r>
            <a:r>
              <a:rPr lang="en-US" altLang="zh-TW" sz="3000" dirty="0"/>
              <a:t>“</a:t>
            </a:r>
            <a:r>
              <a:rPr lang="zh-TW" altLang="en-US" sz="3000" dirty="0"/>
              <a:t>河流</a:t>
            </a:r>
            <a:r>
              <a:rPr lang="en-US" altLang="zh-TW" sz="3000" dirty="0"/>
              <a:t>”</a:t>
            </a:r>
            <a:r>
              <a:rPr lang="zh-TW" altLang="en-US" sz="3000" dirty="0"/>
              <a:t>及初中地理課程中 </a:t>
            </a:r>
            <a:r>
              <a:rPr lang="en-US" altLang="zh-TW" sz="3000" dirty="0"/>
              <a:t>“</a:t>
            </a:r>
            <a:r>
              <a:rPr lang="zh-TW" altLang="en-US" sz="3000" dirty="0"/>
              <a:t>人口</a:t>
            </a:r>
            <a:r>
              <a:rPr lang="en-US" altLang="zh-TW" sz="3000" dirty="0"/>
              <a:t>”</a:t>
            </a:r>
            <a:r>
              <a:rPr lang="zh-TW" altLang="en-US" sz="3000" dirty="0"/>
              <a:t>等課題的內容</a:t>
            </a:r>
            <a:endParaRPr lang="en-HK" sz="3000" dirty="0"/>
          </a:p>
        </p:txBody>
      </p:sp>
    </p:spTree>
    <p:extLst>
      <p:ext uri="{BB962C8B-B14F-4D97-AF65-F5344CB8AC3E}">
        <p14:creationId xmlns:p14="http://schemas.microsoft.com/office/powerpoint/2010/main" val="357840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8499-F184-4F53-8C65-BA9BECA9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85926"/>
            <a:ext cx="6591985" cy="5325296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4) </a:t>
            </a:r>
            <a:r>
              <a:rPr lang="zh-TW" altLang="en-US" sz="3200" b="1" u="sng" dirty="0"/>
              <a:t>四川盆地</a:t>
            </a:r>
            <a:r>
              <a:rPr lang="zh-TW" altLang="en-US" sz="3200" dirty="0"/>
              <a:t>位於四川省東部，海拔約</a:t>
            </a:r>
            <a:r>
              <a:rPr lang="en-US" altLang="zh-TW" sz="3200" dirty="0"/>
              <a:t>250-700</a:t>
            </a:r>
            <a:r>
              <a:rPr lang="zh-TW" altLang="en-US" sz="3200" dirty="0"/>
              <a:t>米，其地勢為西北高東南低，內有平原、丘陵、低山和河流。盆地所在之處由於氣候溫暖，土地肥沃，故物產豐富，有「天府之國」的美譽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4159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71" y="286758"/>
            <a:ext cx="6589199" cy="654274"/>
          </a:xfrm>
        </p:spPr>
        <p:txBody>
          <a:bodyPr/>
          <a:lstStyle/>
          <a:p>
            <a:r>
              <a:rPr lang="zh-TW" altLang="en-US" b="1" u="sng" dirty="0" smtClean="0"/>
              <a:t>平原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63" y="1216241"/>
            <a:ext cx="7936637" cy="557517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主要有</a:t>
            </a:r>
            <a:r>
              <a:rPr lang="zh-TW" altLang="en-US" sz="3200" b="1" dirty="0"/>
              <a:t>三大平原</a:t>
            </a:r>
            <a:r>
              <a:rPr lang="zh-TW" altLang="en-US" sz="3200" dirty="0"/>
              <a:t>，由北到南，依次序是東北平原、華北平原和長江中下游平原，全部</a:t>
            </a:r>
            <a:r>
              <a:rPr lang="zh-TW" altLang="en-US" sz="3200" dirty="0" smtClean="0"/>
              <a:t>分佈在</a:t>
            </a:r>
            <a:r>
              <a:rPr lang="zh-TW" altLang="en-US" sz="3200" dirty="0"/>
              <a:t>中國東部地勢最低的第三級階梯上（圖</a:t>
            </a:r>
            <a:r>
              <a:rPr lang="en-US" altLang="zh-TW" sz="3200" dirty="0"/>
              <a:t>6</a:t>
            </a:r>
            <a:r>
              <a:rPr lang="zh-TW" altLang="en-US" sz="3200" dirty="0"/>
              <a:t>）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東北平原</a:t>
            </a:r>
            <a:r>
              <a:rPr lang="zh-TW" altLang="en-US" sz="3200" dirty="0"/>
              <a:t>：位於中國東北部的大、小興安嶺和長白山之間，包括黑龍江、吉林、遼寧和內蒙古各省的一部分，是中國最大的平原，面積約為</a:t>
            </a:r>
            <a:r>
              <a:rPr lang="en-US" altLang="zh-TW" sz="3200" dirty="0"/>
              <a:t>35</a:t>
            </a:r>
            <a:r>
              <a:rPr lang="zh-TW" altLang="en-US" sz="3200" dirty="0"/>
              <a:t>萬平方公里，海拔多在</a:t>
            </a:r>
            <a:r>
              <a:rPr lang="en-US" altLang="zh-TW" sz="3200" dirty="0"/>
              <a:t>200</a:t>
            </a:r>
            <a:r>
              <a:rPr lang="zh-TW" altLang="en-US" sz="3200" dirty="0"/>
              <a:t>米以下，除了中部地勢稍高，大部分地方的地勢皆平緩。其最大特色是擁有肥沃的黑土和淡水的沼澤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8433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57655193-4789-447E-B0F9-F313E248A643}"/>
              </a:ext>
            </a:extLst>
          </p:cNvPr>
          <p:cNvSpPr/>
          <p:nvPr/>
        </p:nvSpPr>
        <p:spPr>
          <a:xfrm>
            <a:off x="2238410" y="5431421"/>
            <a:ext cx="5778126" cy="861314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6 </a:t>
            </a:r>
            <a:r>
              <a:rPr lang="zh-TW" altLang="en-US" sz="3000" b="1" dirty="0"/>
              <a:t>我</a:t>
            </a:r>
            <a:r>
              <a:rPr lang="zh-TW" altLang="en-US" sz="3000" b="1" dirty="0" smtClean="0"/>
              <a:t>國</a:t>
            </a:r>
            <a:r>
              <a:rPr lang="zh-TW" altLang="en-US" sz="3000" b="1" dirty="0"/>
              <a:t>的三大</a:t>
            </a:r>
            <a:r>
              <a:rPr lang="zh-TW" altLang="en-US" sz="3000" b="1" dirty="0" smtClean="0"/>
              <a:t>平原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06530" y="1147157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 smtClean="0"/>
              <a:t>東北平原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68973" y="2280645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 smtClean="0"/>
              <a:t>華北平原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7963" y="3004742"/>
            <a:ext cx="84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長江中下游平原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55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F234-FB51-42F8-9132-DB8E969F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795" y="363984"/>
            <a:ext cx="7403976" cy="636529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華北平原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位於東部</a:t>
            </a:r>
            <a:r>
              <a:rPr lang="zh-TW" altLang="en-US" sz="3200" dirty="0"/>
              <a:t>偏北，在燕山、太行山、淮河之間，包括河北、河南、山東、京、津和江蘇、安徽的一部分。華北平原是中國的第二大平原，面積約為</a:t>
            </a:r>
            <a:r>
              <a:rPr lang="en-US" altLang="zh-TW" sz="3200" dirty="0"/>
              <a:t>31</a:t>
            </a:r>
            <a:r>
              <a:rPr lang="zh-TW" altLang="en-US" sz="3200" dirty="0"/>
              <a:t>萬平方公里，主要由黃河、淮河和海河沖積形成，地表平坦，多在海拔</a:t>
            </a:r>
            <a:r>
              <a:rPr lang="en-US" altLang="zh-TW" sz="3200" dirty="0"/>
              <a:t>50</a:t>
            </a:r>
            <a:r>
              <a:rPr lang="zh-TW" altLang="en-US" sz="3200" dirty="0"/>
              <a:t>米以下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長江中下游平原：</a:t>
            </a:r>
            <a:r>
              <a:rPr lang="zh-TW" altLang="en-US" sz="3200" dirty="0"/>
              <a:t>包括巫山以東到長江口大小多個平原，例如洞庭湖平原、江漢平原、鄱陽湖平原、蘇皖沿江平原和長江三角洲等，總面積約</a:t>
            </a:r>
            <a:r>
              <a:rPr lang="en-US" altLang="zh-TW" sz="3200" dirty="0"/>
              <a:t>20</a:t>
            </a:r>
            <a:r>
              <a:rPr lang="zh-TW" altLang="en-US" sz="3200" dirty="0"/>
              <a:t>萬平方公里，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的第三大平原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33471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360" y="478935"/>
            <a:ext cx="6589199" cy="65427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丘陵</a:t>
            </a:r>
            <a:r>
              <a:rPr lang="zh-TW" altLang="en-US" b="1" u="sng" dirty="0"/>
              <a:t/>
            </a:r>
            <a:br>
              <a:rPr lang="zh-TW" altLang="en-US" b="1" u="sng" dirty="0"/>
            </a:br>
            <a:r>
              <a:rPr lang="zh-TW" altLang="en-US" b="1" u="sng" dirty="0"/>
              <a:t/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74" y="1358284"/>
            <a:ext cx="6591985" cy="480151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的丘陵地主要</a:t>
            </a:r>
            <a:r>
              <a:rPr lang="zh-TW" altLang="en-US" sz="3200" dirty="0" smtClean="0"/>
              <a:t>分佈於</a:t>
            </a:r>
            <a:r>
              <a:rPr lang="zh-TW" altLang="en-US" sz="3200" dirty="0"/>
              <a:t>東部沿海地方，</a:t>
            </a:r>
            <a:r>
              <a:rPr lang="zh-TW" altLang="en-US" sz="3200" b="1" dirty="0"/>
              <a:t>三大丘陵</a:t>
            </a:r>
            <a:r>
              <a:rPr lang="zh-TW" altLang="en-US" sz="3200" dirty="0"/>
              <a:t>地（圖</a:t>
            </a:r>
            <a:r>
              <a:rPr lang="en-US" altLang="zh-TW" sz="3200" dirty="0"/>
              <a:t>7</a:t>
            </a:r>
            <a:r>
              <a:rPr lang="zh-TW" altLang="en-US" sz="3200" dirty="0"/>
              <a:t>）包括：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東南丘陵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最大的一片丘陵地，包括雪峰山以東，長江以南的一大片地方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遼東丘陵</a:t>
            </a:r>
            <a:endParaRPr lang="en-HK" altLang="zh-TW" sz="3200" b="1" u="sng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山東丘陵</a:t>
            </a:r>
            <a:endParaRPr lang="en-HK" sz="3200" b="1" u="sng" dirty="0"/>
          </a:p>
        </p:txBody>
      </p:sp>
    </p:spTree>
    <p:extLst>
      <p:ext uri="{BB962C8B-B14F-4D97-AF65-F5344CB8AC3E}">
        <p14:creationId xmlns:p14="http://schemas.microsoft.com/office/powerpoint/2010/main" val="233963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6D4898BE-B07B-4661-A15A-73CD229F06D6}"/>
              </a:ext>
            </a:extLst>
          </p:cNvPr>
          <p:cNvSpPr/>
          <p:nvPr/>
        </p:nvSpPr>
        <p:spPr>
          <a:xfrm>
            <a:off x="2238410" y="5431421"/>
            <a:ext cx="5778126" cy="94444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7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主要丘陵的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03025" y="3765665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東南</a:t>
            </a:r>
            <a:endParaRPr lang="en-US" altLang="zh-TW" sz="1200" b="1" dirty="0" smtClean="0"/>
          </a:p>
          <a:p>
            <a:r>
              <a:rPr lang="zh-TW" altLang="en-US" sz="1200" b="1" dirty="0" smtClean="0"/>
              <a:t>丘陵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3846" y="2338646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山東</a:t>
            </a:r>
            <a:endParaRPr lang="en-US" altLang="zh-TW" sz="1200" b="1" dirty="0" smtClean="0"/>
          </a:p>
          <a:p>
            <a:r>
              <a:rPr lang="zh-TW" altLang="en-US" sz="1200" b="1" dirty="0" smtClean="0"/>
              <a:t>丘陵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 rot="2310620">
            <a:off x="6175257" y="1394798"/>
            <a:ext cx="400110" cy="947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 smtClean="0">
                <a:latin typeface="+mn-ea"/>
              </a:rPr>
              <a:t>遼東丘陵</a:t>
            </a:r>
            <a:endParaRPr 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0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我</a:t>
            </a:r>
            <a:r>
              <a:rPr lang="zh-TW" altLang="en-US" b="1" u="sng" dirty="0" smtClean="0"/>
              <a:t>國</a:t>
            </a:r>
            <a:r>
              <a:rPr lang="zh-TW" altLang="en-US" b="1" u="sng" dirty="0"/>
              <a:t>的地形格局 </a:t>
            </a:r>
            <a:r>
              <a:rPr lang="en-US" altLang="zh-TW" b="1" u="sng" dirty="0"/>
              <a:t>- </a:t>
            </a:r>
            <a:r>
              <a:rPr lang="zh-TW" altLang="en-US" b="1" u="sng" dirty="0"/>
              <a:t>三級階梯地勢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553591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在我國</a:t>
            </a:r>
            <a:r>
              <a:rPr lang="zh-TW" altLang="en-US" sz="3200" dirty="0"/>
              <a:t>廣闊的大地上，有變化多端的地形地貌 </a:t>
            </a:r>
            <a:r>
              <a:rPr lang="en-US" altLang="zh-TW" sz="3200" dirty="0"/>
              <a:t>- </a:t>
            </a:r>
            <a:r>
              <a:rPr lang="zh-TW" altLang="en-US" sz="3200" dirty="0"/>
              <a:t>山脈、高原、盆地、丘陵及平原等，種類繁多</a:t>
            </a:r>
            <a:endParaRPr lang="en-HK" altLang="zh-TW" sz="3200" dirty="0"/>
          </a:p>
          <a:p>
            <a:r>
              <a:rPr lang="zh-TW" altLang="en-US" sz="3200" dirty="0"/>
              <a:t>我國的</a:t>
            </a:r>
            <a:r>
              <a:rPr lang="zh-TW" altLang="en-US" sz="3200" b="1" dirty="0"/>
              <a:t>地勢西高東低</a:t>
            </a:r>
            <a:r>
              <a:rPr lang="zh-TW" altLang="en-US" sz="3200" dirty="0"/>
              <a:t>，大致呈現</a:t>
            </a:r>
            <a:r>
              <a:rPr lang="zh-TW" altLang="en-US" sz="3200" b="1" dirty="0"/>
              <a:t>三級階梯</a:t>
            </a:r>
            <a:r>
              <a:rPr lang="zh-TW" altLang="en-US" sz="3200" dirty="0"/>
              <a:t>拾級向下的總趨勢（圖</a:t>
            </a:r>
            <a:r>
              <a:rPr lang="en-US" altLang="zh-TW" sz="3200" dirty="0"/>
              <a:t>1</a:t>
            </a:r>
            <a:r>
              <a:rPr lang="zh-TW" altLang="en-US" sz="3200" dirty="0"/>
              <a:t>），亦即所謂的</a:t>
            </a:r>
            <a:r>
              <a:rPr lang="en-US" altLang="zh-TW" sz="3200" dirty="0"/>
              <a:t>“</a:t>
            </a:r>
            <a:r>
              <a:rPr lang="zh-TW" altLang="en-US" sz="3200" b="1" dirty="0"/>
              <a:t>三級階梯地勢</a:t>
            </a:r>
            <a:r>
              <a:rPr lang="en-US" altLang="zh-TW" sz="3200" dirty="0"/>
              <a:t>”</a:t>
            </a:r>
          </a:p>
          <a:p>
            <a:endParaRPr lang="zh-TW" altLang="en-US" sz="3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225848-CA7C-49FD-8AD1-340DFA0AC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55" y="4770120"/>
            <a:ext cx="3761232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802927" y="150108"/>
            <a:ext cx="8064586" cy="1058648"/>
          </a:xfrm>
          <a:prstGeom prst="wedgeRoundRectCallout">
            <a:avLst>
              <a:gd name="adj1" fmla="val 15609"/>
              <a:gd name="adj2" fmla="val 66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1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的三級階梯地勢和主要河流圖</a:t>
            </a:r>
            <a:endParaRPr lang="en-HK" altLang="zh-TW" sz="3000" b="1" dirty="0"/>
          </a:p>
          <a:p>
            <a:pPr algn="ctr"/>
            <a:r>
              <a:rPr lang="en-US" altLang="zh-TW" sz="3000" b="1" dirty="0"/>
              <a:t>(</a:t>
            </a:r>
            <a:r>
              <a:rPr lang="zh-TW" altLang="en-US" sz="3000" b="1" dirty="0"/>
              <a:t>及相關資料</a:t>
            </a:r>
            <a:r>
              <a:rPr lang="en-US" altLang="zh-TW" sz="3000" b="1" dirty="0"/>
              <a:t>)</a:t>
            </a:r>
            <a:endParaRPr lang="zh-HK" altLang="en-US" sz="3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3801"/>
              </p:ext>
            </p:extLst>
          </p:nvPr>
        </p:nvGraphicFramePr>
        <p:xfrm>
          <a:off x="0" y="1268827"/>
          <a:ext cx="24943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7">
                  <a:extLst>
                    <a:ext uri="{9D8B030D-6E8A-4147-A177-3AD203B41FA5}">
                      <a16:colId xmlns:a16="http://schemas.microsoft.com/office/drawing/2014/main" val="587055473"/>
                    </a:ext>
                  </a:extLst>
                </a:gridCol>
                <a:gridCol w="933895">
                  <a:extLst>
                    <a:ext uri="{9D8B030D-6E8A-4147-A177-3AD203B41FA5}">
                      <a16:colId xmlns:a16="http://schemas.microsoft.com/office/drawing/2014/main" val="1894175473"/>
                    </a:ext>
                  </a:extLst>
                </a:gridCol>
                <a:gridCol w="1078775">
                  <a:extLst>
                    <a:ext uri="{9D8B030D-6E8A-4147-A177-3AD203B41FA5}">
                      <a16:colId xmlns:a16="http://schemas.microsoft.com/office/drawing/2014/main" val="402160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/>
                        <a:t>河流</a:t>
                      </a:r>
                      <a:endParaRPr lang="zh-HK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河長</a:t>
                      </a:r>
                      <a:r>
                        <a:rPr lang="zh-HK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en-US" altLang="zh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年徑流量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黃河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5,464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592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7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長江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6,300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9,857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9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394"/>
          <a:stretch/>
        </p:blipFill>
        <p:spPr>
          <a:xfrm>
            <a:off x="2532121" y="1687994"/>
            <a:ext cx="6671116" cy="5170006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4BD4A83C-C736-4CEF-9EE5-9BCC7CD80E1E}"/>
              </a:ext>
            </a:extLst>
          </p:cNvPr>
          <p:cNvSpPr txBox="1"/>
          <p:nvPr/>
        </p:nvSpPr>
        <p:spPr>
          <a:xfrm>
            <a:off x="5753886" y="3255330"/>
            <a:ext cx="21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       黃河</a:t>
            </a:r>
            <a:endParaRPr lang="en-US" altLang="zh-TW" b="1" dirty="0"/>
          </a:p>
          <a:p>
            <a:endParaRPr lang="en-HK" altLang="zh-TW" sz="14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2D17171-2EEE-4222-A00F-9E60EBADADF7}"/>
              </a:ext>
            </a:extLst>
          </p:cNvPr>
          <p:cNvSpPr txBox="1"/>
          <p:nvPr/>
        </p:nvSpPr>
        <p:spPr>
          <a:xfrm>
            <a:off x="6373434" y="4464446"/>
            <a:ext cx="79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長江</a:t>
            </a:r>
            <a:endParaRPr lang="en-US" altLang="zh-TW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867349" y="5151912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圖例</a:t>
            </a:r>
            <a:endParaRPr lang="zh-HK" altLang="en-US" b="1" u="sng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3E2BC3E1-C07E-4D25-B8B8-CF2A4F29F41A}"/>
              </a:ext>
            </a:extLst>
          </p:cNvPr>
          <p:cNvSpPr txBox="1"/>
          <p:nvPr/>
        </p:nvSpPr>
        <p:spPr>
          <a:xfrm>
            <a:off x="3347958" y="5624430"/>
            <a:ext cx="14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第一級階梯</a:t>
            </a:r>
            <a:endParaRPr lang="en-HK" altLang="zh-TW" b="1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15B8C3A3-6EE0-4458-8254-7A05627C4ED0}"/>
              </a:ext>
            </a:extLst>
          </p:cNvPr>
          <p:cNvSpPr txBox="1"/>
          <p:nvPr/>
        </p:nvSpPr>
        <p:spPr>
          <a:xfrm>
            <a:off x="3347958" y="5993762"/>
            <a:ext cx="1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第二級階梯</a:t>
            </a:r>
            <a:endParaRPr lang="en-HK" altLang="zh-TW" b="1" dirty="0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301889A8-195F-4E28-9BDA-EA1BDBC06842}"/>
              </a:ext>
            </a:extLst>
          </p:cNvPr>
          <p:cNvSpPr txBox="1"/>
          <p:nvPr/>
        </p:nvSpPr>
        <p:spPr>
          <a:xfrm>
            <a:off x="3347958" y="6355595"/>
            <a:ext cx="138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第三級階梯</a:t>
            </a:r>
            <a:endParaRPr lang="en-HK" altLang="zh-TW" b="1" dirty="0"/>
          </a:p>
        </p:txBody>
      </p:sp>
    </p:spTree>
    <p:extLst>
      <p:ext uri="{BB962C8B-B14F-4D97-AF65-F5344CB8AC3E}">
        <p14:creationId xmlns:p14="http://schemas.microsoft.com/office/powerpoint/2010/main" val="328246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6754"/>
              </p:ext>
            </p:extLst>
          </p:nvPr>
        </p:nvGraphicFramePr>
        <p:xfrm>
          <a:off x="1774536" y="3050664"/>
          <a:ext cx="630414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55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473008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/>
                        <a:t>三</a:t>
                      </a:r>
                      <a:r>
                        <a:rPr lang="zh-TW" altLang="en-US" sz="3200" b="1" dirty="0"/>
                        <a:t>級階梯地勢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特徵及例子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第一級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第一級階梯包括中國西南部</a:t>
                      </a:r>
                      <a:r>
                        <a:rPr lang="zh-TW" altLang="en-US" sz="3200" b="1" dirty="0"/>
                        <a:t>海拔平均</a:t>
                      </a:r>
                      <a:r>
                        <a:rPr lang="en-US" altLang="zh-TW" sz="3200" b="1" dirty="0"/>
                        <a:t>4,000</a:t>
                      </a:r>
                      <a:r>
                        <a:rPr lang="zh-TW" altLang="en-US" sz="3200" b="1" dirty="0"/>
                        <a:t>米以上</a:t>
                      </a:r>
                      <a:r>
                        <a:rPr lang="zh-TW" altLang="en-US" sz="3200" dirty="0"/>
                        <a:t>的青藏高原等高山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8323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451813" y="1270934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從以上圖</a:t>
            </a:r>
            <a:r>
              <a:rPr lang="en-US" altLang="zh-TW" sz="3200" dirty="0"/>
              <a:t>1</a:t>
            </a:r>
            <a:r>
              <a:rPr lang="zh-TW" altLang="en-US" sz="3200" dirty="0"/>
              <a:t>中可見</a:t>
            </a:r>
            <a:r>
              <a:rPr lang="zh-TW" altLang="en-US" sz="3200" dirty="0" smtClean="0"/>
              <a:t>，我國</a:t>
            </a:r>
            <a:r>
              <a:rPr lang="zh-TW" altLang="en-US" sz="3200" dirty="0"/>
              <a:t>的三級地形地勢呈現西高東低的大勢，而各級階梯的特徵及例子如下：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62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0F84C82-7C1C-4A26-88BF-1BA1B46A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988"/>
              </p:ext>
            </p:extLst>
          </p:nvPr>
        </p:nvGraphicFramePr>
        <p:xfrm>
          <a:off x="1269507" y="167640"/>
          <a:ext cx="774132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00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80842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/>
                        <a:t>三</a:t>
                      </a:r>
                      <a:r>
                        <a:rPr lang="zh-TW" altLang="en-US" sz="3200" b="1" dirty="0"/>
                        <a:t>級階梯地勢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特徵及例子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第二級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第二級階梯的高度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約海拔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1,000-2,000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，部分地區可在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</a:t>
                      </a:r>
                      <a:endParaRPr kumimoji="0" lang="en-US" altLang="zh-TW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這個</a:t>
                      </a:r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跨越我國的中部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、北部及西北部的區域分布著一系列在海拔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米以上的高地，例如有阿爾泰山脈、天山山脈、內蒙古高原、黃土高原、雲貴高原、准噶爾盆地、塔里木盆地、柴達木盆地及四川盆地等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48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692C977-5DD5-478A-9E1E-2DE1E448E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37224"/>
              </p:ext>
            </p:extLst>
          </p:nvPr>
        </p:nvGraphicFramePr>
        <p:xfrm>
          <a:off x="1588106" y="655320"/>
          <a:ext cx="699574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39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24900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/>
                        <a:t>三</a:t>
                      </a:r>
                      <a:r>
                        <a:rPr lang="zh-TW" altLang="en-US" sz="3200" b="1" dirty="0"/>
                        <a:t>級階梯地勢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特徵及例子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第三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級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越過大興安嶺至雪峰山一線，一直</a:t>
                      </a:r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至東部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的海岸，</a:t>
                      </a:r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是我國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地勢的第三級階梯，是一片高度在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米以下的平原和丘陵地</a:t>
                      </a:r>
                      <a:endParaRPr kumimoji="0" lang="en-US" altLang="zh-TW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第三級階梯的例子有東北平原、華北平原、長江中下游平原及東南丘陵等</a:t>
                      </a:r>
                      <a:endParaRPr lang="zh-HK" alt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0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9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5A27-752D-47EA-9D51-28DBC19D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308" y="164968"/>
            <a:ext cx="6873111" cy="262779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如以圖</a:t>
            </a:r>
            <a:r>
              <a:rPr lang="en-US" altLang="zh-TW" sz="3200" dirty="0"/>
              <a:t>1</a:t>
            </a:r>
            <a:r>
              <a:rPr lang="zh-TW" altLang="en-US" sz="3200" dirty="0"/>
              <a:t>中的長江為例子來繪畫一幅剖面圖，可以</a:t>
            </a:r>
            <a:r>
              <a:rPr lang="zh-TW" altLang="en-US" sz="3200" dirty="0" smtClean="0"/>
              <a:t>見到我國</a:t>
            </a:r>
            <a:r>
              <a:rPr lang="zh-TW" altLang="en-US" sz="3200" dirty="0"/>
              <a:t>的主要河流</a:t>
            </a:r>
            <a:r>
              <a:rPr lang="en-US" altLang="zh-TW" sz="3200" dirty="0"/>
              <a:t>(</a:t>
            </a:r>
            <a:r>
              <a:rPr lang="zh-TW" altLang="en-US" sz="3200" dirty="0"/>
              <a:t>如長江及黃河</a:t>
            </a:r>
            <a:r>
              <a:rPr lang="en-US" altLang="zh-TW" sz="3200" dirty="0"/>
              <a:t>)</a:t>
            </a:r>
            <a:r>
              <a:rPr lang="zh-TW" altLang="en-US" sz="3200" dirty="0"/>
              <a:t>的流向，也大致反映</a:t>
            </a:r>
            <a:r>
              <a:rPr lang="zh-TW" altLang="en-US" sz="3200" dirty="0" smtClean="0"/>
              <a:t>了我國</a:t>
            </a:r>
            <a:r>
              <a:rPr lang="zh-TW" altLang="en-US" sz="3200" dirty="0"/>
              <a:t>西高東低的地形大勢</a:t>
            </a:r>
            <a:r>
              <a:rPr lang="en-US" altLang="zh-TW" sz="3200" dirty="0"/>
              <a:t>(</a:t>
            </a:r>
            <a:r>
              <a:rPr lang="zh-TW" altLang="en-US" sz="3200" dirty="0"/>
              <a:t>參看以下圖</a:t>
            </a:r>
            <a:r>
              <a:rPr lang="en-US" altLang="zh-TW" sz="3200" dirty="0"/>
              <a:t>2)</a:t>
            </a:r>
            <a:endParaRPr lang="en-HK" sz="3200" dirty="0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E60E4E6-4C1D-405D-94A8-0B9653D6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1" b="15111"/>
          <a:stretch/>
        </p:blipFill>
        <p:spPr>
          <a:xfrm>
            <a:off x="0" y="2960017"/>
            <a:ext cx="9144000" cy="3733015"/>
          </a:xfrm>
          <a:prstGeom prst="rect">
            <a:avLst/>
          </a:prstGeom>
        </p:spPr>
      </p:pic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48717EF3-CBD1-4C9F-B9BD-4F98EA3E2F4D}"/>
              </a:ext>
            </a:extLst>
          </p:cNvPr>
          <p:cNvSpPr/>
          <p:nvPr/>
        </p:nvSpPr>
        <p:spPr>
          <a:xfrm>
            <a:off x="4166101" y="2291802"/>
            <a:ext cx="4684935" cy="859772"/>
          </a:xfrm>
          <a:prstGeom prst="wedgeRoundRectCallout">
            <a:avLst>
              <a:gd name="adj1" fmla="val -1551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2  </a:t>
            </a:r>
            <a:r>
              <a:rPr lang="zh-TW" altLang="en-US" sz="3000" b="1" dirty="0"/>
              <a:t>長江的剖面圖</a:t>
            </a:r>
            <a:endParaRPr lang="zh-HK" altLang="en-US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BF9E2-C26E-42AE-B4B0-1EC1DFE8961E}"/>
              </a:ext>
            </a:extLst>
          </p:cNvPr>
          <p:cNvSpPr txBox="1"/>
          <p:nvPr/>
        </p:nvSpPr>
        <p:spPr>
          <a:xfrm>
            <a:off x="843378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西</a:t>
            </a:r>
            <a:endParaRPr lang="en-HK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D3153-DBA4-491A-B4D7-EDA663AE4463}"/>
              </a:ext>
            </a:extLst>
          </p:cNvPr>
          <p:cNvSpPr txBox="1"/>
          <p:nvPr/>
        </p:nvSpPr>
        <p:spPr>
          <a:xfrm>
            <a:off x="7954392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東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09508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1878-7842-443A-8B9D-7B65B630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5296"/>
          </a:xfrm>
        </p:spPr>
        <p:txBody>
          <a:bodyPr/>
          <a:lstStyle/>
          <a:p>
            <a:r>
              <a:rPr lang="zh-TW" altLang="en-US" b="1" u="sng" dirty="0" smtClean="0"/>
              <a:t>地形</a:t>
            </a:r>
            <a:r>
              <a:rPr lang="zh-TW" altLang="en-US" b="1" u="sng" dirty="0"/>
              <a:t>的特徵 </a:t>
            </a:r>
            <a:r>
              <a:rPr lang="en-US" altLang="zh-TW" b="1" u="sng" dirty="0"/>
              <a:t>– </a:t>
            </a:r>
            <a:r>
              <a:rPr lang="zh-TW" altLang="en-US" b="1" u="sng" dirty="0"/>
              <a:t>山多平地少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B83A-9E5A-45EA-834C-7BA7EEBB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06858"/>
            <a:ext cx="6591985" cy="4838330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山多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地形的一個重要特徵。以高度計算，高度在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米以下的低地只佔全國土地總面積的</a:t>
            </a:r>
            <a:r>
              <a:rPr lang="en-US" altLang="zh-TW" sz="3200" dirty="0"/>
              <a:t>25%</a:t>
            </a:r>
            <a:r>
              <a:rPr lang="zh-TW" altLang="en-US" sz="3200" dirty="0"/>
              <a:t>，而高度在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米以上的高地卻約佔了約四份之三</a:t>
            </a:r>
            <a:endParaRPr lang="en-HK" altLang="zh-TW" sz="3200" dirty="0"/>
          </a:p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坡地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包括山脈、高原和丘陵等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的面積約佔全國土地總面積的</a:t>
            </a:r>
            <a:r>
              <a:rPr lang="en-US" altLang="zh-TW" sz="3200" dirty="0"/>
              <a:t>69%</a:t>
            </a:r>
            <a:endParaRPr lang="en-HK" altLang="zh-TW" sz="3200" dirty="0"/>
          </a:p>
          <a:p>
            <a:r>
              <a:rPr lang="zh-TW" altLang="en-US" sz="3200" dirty="0"/>
              <a:t>相反</a:t>
            </a:r>
            <a:r>
              <a:rPr lang="zh-TW" altLang="en-US" sz="3200" dirty="0" smtClean="0"/>
              <a:t>，平地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包括地勢較平坦的盆地和平原等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的面積只佔總面積的</a:t>
            </a:r>
            <a:r>
              <a:rPr lang="en-US" altLang="zh-TW" sz="3200" dirty="0"/>
              <a:t>31</a:t>
            </a:r>
            <a:r>
              <a:rPr lang="en-US" altLang="zh-TW" sz="3200" dirty="0" smtClean="0"/>
              <a:t>%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6633219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1584</Words>
  <Application>Microsoft Office PowerPoint</Application>
  <PresentationFormat>如螢幕大小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微軟正黑體</vt:lpstr>
      <vt:lpstr>Arial</vt:lpstr>
      <vt:lpstr>Century Gothic</vt:lpstr>
      <vt:lpstr>Wingdings 3</vt:lpstr>
      <vt:lpstr>Wisp</vt:lpstr>
      <vt:lpstr>中國地理  簡報系列 (2) –我國的地形</vt:lpstr>
      <vt:lpstr>教師指引  – 中國地理的教授與地理課程的連繫 </vt:lpstr>
      <vt:lpstr>我國的地形格局 - 三級階梯地勢</vt:lpstr>
      <vt:lpstr>PowerPoint 簡報</vt:lpstr>
      <vt:lpstr>PowerPoint 簡報</vt:lpstr>
      <vt:lpstr>PowerPoint 簡報</vt:lpstr>
      <vt:lpstr>PowerPoint 簡報</vt:lpstr>
      <vt:lpstr>PowerPoint 簡報</vt:lpstr>
      <vt:lpstr>地形的特徵 – 山多平地少</vt:lpstr>
      <vt:lpstr>山脈</vt:lpstr>
      <vt:lpstr>PowerPoint 簡報</vt:lpstr>
      <vt:lpstr>PowerPoint 簡報</vt:lpstr>
      <vt:lpstr>PowerPoint 簡報</vt:lpstr>
      <vt:lpstr>高原</vt:lpstr>
      <vt:lpstr>PowerPoint 簡報</vt:lpstr>
      <vt:lpstr>PowerPoint 簡報</vt:lpstr>
      <vt:lpstr>盆地</vt:lpstr>
      <vt:lpstr>PowerPoint 簡報</vt:lpstr>
      <vt:lpstr>PowerPoint 簡報</vt:lpstr>
      <vt:lpstr>PowerPoint 簡報</vt:lpstr>
      <vt:lpstr>平原</vt:lpstr>
      <vt:lpstr>PowerPoint 簡報</vt:lpstr>
      <vt:lpstr>PowerPoint 簡報</vt:lpstr>
      <vt:lpstr>丘陵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(2) – 中國的地形</dc:title>
  <dc:creator>Jenny Yau</dc:creator>
  <cp:lastModifiedBy>WU, Shuk-ting Connie</cp:lastModifiedBy>
  <cp:revision>143</cp:revision>
  <dcterms:created xsi:type="dcterms:W3CDTF">2020-04-20T08:55:13Z</dcterms:created>
  <dcterms:modified xsi:type="dcterms:W3CDTF">2022-11-02T03:12:04Z</dcterms:modified>
</cp:coreProperties>
</file>